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214" d="100"/>
          <a:sy n="214" d="100"/>
        </p:scale>
        <p:origin x="-6888" y="-3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27EEF-2267-274F-859D-F82059DE0A06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B68B0-1C28-004F-B681-20710B717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65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B68B0-1C28-004F-B681-20710B717F3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35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210F2-5BBC-0980-B726-1C26468A7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B6F273-94A7-9466-EAE1-38F77577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4C052-2C01-2139-2DF7-8EE84948E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433BA-29E0-D31A-0467-406C9A0D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E2B9BE-CFA6-E11C-872E-06B5074C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81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8382E-BD8E-2C32-5604-708C816F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1930B0-7586-2BC9-DE26-134CED337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CD787-5ECB-7C78-7E5B-E4EAB29E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1536C-F81A-59AE-9D52-E5393F6A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379EA-CB14-F1B1-A611-ECD3DBCF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0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25B4AC-A972-098B-18D5-275E371DD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D63EB6-306A-7C7D-762B-E1C11793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31A47C-7958-71C8-F763-0D33583E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4C36C-5D34-0614-9150-0183B954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10279-424E-7C1C-93F9-F53C37F5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37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A37A0-B66D-F395-529E-54C2EE0E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29EB1-B7BB-D020-DB68-FF22A311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83AE64-A633-839C-17B6-162914E2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107D1F-A81C-CC0C-A5CA-37EDAD40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BD8E-4BE0-5056-492B-54FD2F7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2E2AA-8B87-CB01-D126-EB20653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79790D-CCBE-8D2C-097E-6CD89261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7A227E-092C-A694-551E-0DFDF0C6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16272D-6147-A3D6-E018-C5FED541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9050-FC4F-0835-6C72-669ACFED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78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D0AD8-59D9-22D3-F9D9-A6349E3B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D26AC6-5121-94DC-A055-F7FCAC42F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303022-C555-9AB0-D4DA-63507441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E35476-7656-19D0-534A-9E56ADD8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68714B-0252-DDAE-8FFF-C9337404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6A5E8C-4EAD-674E-9293-CFFEF202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74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8D9AF-BD64-1A2C-8A9E-4A31090C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DF7AD8-C501-21F3-DE62-577D43F9A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0FC2CA-8C4A-06B7-EE33-071BF35E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08356B-BD6E-C727-0BEC-9E9D4AF60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A3523A-649D-48C8-7BFF-16C91BB16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659966-0BFE-3EF6-DBAC-8FDD92AA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407624-E203-8A9A-19FC-41DCB11D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9F24C15-B1AF-3CF4-D1C2-C9B64062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5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F8F4B-38A6-DF33-0817-D626D837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62F9DF-F501-804B-1249-44C4E2F8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CFB046-965D-4C0B-F66D-23D1E2CF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B7B691-C4E9-5B73-B8BF-D225B4CC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33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8B398B7-D716-36AF-69B9-F9234A4E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90C0A6-C264-2D2F-DB21-9BF04FB6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A06052-20B6-FD0E-2C6D-1614DFB1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5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DE8D3-88A0-22DB-CED1-64E8585C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BF9905-E706-14A3-828C-EAF69ACC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479FD4-6EF5-96E7-A032-E72D0913E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05B3BD-0798-424C-BFE5-3C5215AF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2A602F-2276-553B-321B-F294ED18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199904-F9F3-B817-BEEF-F2FE9B3D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26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631EB-C868-077A-43E5-03F5DD54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117758-E44C-90BC-90BD-5409978E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720CDB-64FA-F665-0AD0-5572C1640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42B23E-1101-72E1-6E9B-72A5ACF5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F4440-C8C5-F31A-140F-8787DE5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7E3A44-E6A6-26F6-F880-1AFC7638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7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6190-F9A5-B271-7610-A3B6028C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D7118-7E51-7328-E551-AF38EC529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BFD4A9-5A5C-84AC-00D3-596652868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BF830E-C4EA-D6EA-30ED-91ADBD460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71F8F-9FFB-C7FB-C3C5-593DAB6B2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6C3F3-B802-4A80-6EDA-015A23059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3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3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«Визуализация горного</a:t>
            </a:r>
            <a:br>
              <a:rPr lang="ru-RU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sz="3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ландшафта с высоты полета воздушного шара»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F937B-72BD-242B-85E2-C0A746AB7388}"/>
              </a:ext>
            </a:extLst>
          </p:cNvPr>
          <p:cNvSpPr txBox="1"/>
          <p:nvPr/>
        </p:nvSpPr>
        <p:spPr>
          <a:xfrm>
            <a:off x="1524000" y="153125"/>
            <a:ext cx="101189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«Московский государственный технический университет имени Н. Э. Баумана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(национальный исследовательский университет)»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 Э. Баумана)</a:t>
            </a:r>
          </a:p>
          <a:p>
            <a:endParaRPr lang="ru-RU" dirty="0"/>
          </a:p>
        </p:txBody>
      </p:sp>
      <p:pic>
        <p:nvPicPr>
          <p:cNvPr id="8" name="Рисунок 7" descr="Изображение выглядит как эмблема, герб, нашив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98C4A5-B2F8-34C8-7906-5F49FC7C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21266"/>
            <a:ext cx="1065336" cy="121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2799E1-B587-00BF-55F0-C37BED122961}"/>
              </a:ext>
            </a:extLst>
          </p:cNvPr>
          <p:cNvSpPr txBox="1"/>
          <p:nvPr/>
        </p:nvSpPr>
        <p:spPr>
          <a:xfrm>
            <a:off x="472841" y="4988442"/>
            <a:ext cx="41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Слиняков Михаил Леонидович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11C2E-9E8E-BF65-024B-0CDD16F29AE5}"/>
              </a:ext>
            </a:extLst>
          </p:cNvPr>
          <p:cNvSpPr txBox="1"/>
          <p:nvPr/>
        </p:nvSpPr>
        <p:spPr>
          <a:xfrm>
            <a:off x="458664" y="5334087"/>
            <a:ext cx="187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ИУ7-54Б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30429-C9F9-8A90-C9A9-5CE69AE36F9A}"/>
              </a:ext>
            </a:extLst>
          </p:cNvPr>
          <p:cNvSpPr txBox="1"/>
          <p:nvPr/>
        </p:nvSpPr>
        <p:spPr>
          <a:xfrm>
            <a:off x="458664" y="5730911"/>
            <a:ext cx="553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Русакова Зинаида Николаевна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E6580-CE75-4005-1242-0241825577FF}"/>
              </a:ext>
            </a:extLst>
          </p:cNvPr>
          <p:cNvSpPr txBox="1"/>
          <p:nvPr/>
        </p:nvSpPr>
        <p:spPr>
          <a:xfrm>
            <a:off x="11855302" y="66347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295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09DAA-3AAC-4E22-3094-85BB7FE2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D545F-D7F3-EE37-CB7E-16865BD8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C++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визуализация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QT6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18A0-1581-D380-3FB3-65D2D1CDB749}"/>
              </a:ext>
            </a:extLst>
          </p:cNvPr>
          <p:cNvSpPr txBox="1"/>
          <p:nvPr/>
        </p:nvSpPr>
        <p:spPr>
          <a:xfrm>
            <a:off x="11798131" y="652548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2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2C127-495C-7B90-171A-348FB038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pic>
        <p:nvPicPr>
          <p:cNvPr id="5" name="Объект 4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B5B56BDE-C348-B5BB-96D9-EE98B53B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33" y="1616260"/>
            <a:ext cx="4864377" cy="4351338"/>
          </a:xfrm>
        </p:spPr>
      </p:pic>
      <p:pic>
        <p:nvPicPr>
          <p:cNvPr id="7" name="Рисунок 6" descr="Изображение выглядит как текст, диаграмма, План, чек&#10;&#10;Автоматически созданное описание">
            <a:extLst>
              <a:ext uri="{FF2B5EF4-FFF2-40B4-BE49-F238E27FC236}">
                <a16:creationId xmlns:a16="http://schemas.microsoft.com/office/drawing/2014/main" id="{CD1D6217-AEA0-AFB9-C373-A88EFFC4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10" y="1616260"/>
            <a:ext cx="5922557" cy="4276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BC595-2385-2F39-B40D-CCAC2F9F2DDF}"/>
              </a:ext>
            </a:extLst>
          </p:cNvPr>
          <p:cNvSpPr txBox="1"/>
          <p:nvPr/>
        </p:nvSpPr>
        <p:spPr>
          <a:xfrm>
            <a:off x="11792199" y="650767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03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61FA6-5560-B9BA-5492-2AD85AD0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интерфейса программы</a:t>
            </a:r>
          </a:p>
        </p:txBody>
      </p:sp>
      <p:pic>
        <p:nvPicPr>
          <p:cNvPr id="5" name="Объект 4" descr="Изображение выглядит как снимок экрана, небо, облако, Воздушный шар&#10;&#10;Автоматически созданное описание">
            <a:extLst>
              <a:ext uri="{FF2B5EF4-FFF2-40B4-BE49-F238E27FC236}">
                <a16:creationId xmlns:a16="http://schemas.microsoft.com/office/drawing/2014/main" id="{E87F7DBB-54B3-54F5-5BA3-EFDC4517B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17" y="1825625"/>
            <a:ext cx="72009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2E9D3-1077-A558-A941-FFBB3E0F6FEF}"/>
              </a:ext>
            </a:extLst>
          </p:cNvPr>
          <p:cNvSpPr txBox="1"/>
          <p:nvPr/>
        </p:nvSpPr>
        <p:spPr>
          <a:xfrm>
            <a:off x="11774380" y="65017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642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46FD6-62EC-114B-E9F6-4D07C12C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5" name="Объект 4" descr="Изображение выглядит как небо, облако, на открытом воздухе, окно&#10;&#10;Автоматически созданное описание">
            <a:extLst>
              <a:ext uri="{FF2B5EF4-FFF2-40B4-BE49-F238E27FC236}">
                <a16:creationId xmlns:a16="http://schemas.microsoft.com/office/drawing/2014/main" id="{182D8467-5E49-F610-38C1-0D63040C3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29" y="1967849"/>
            <a:ext cx="3585744" cy="3630196"/>
          </a:xfrm>
        </p:spPr>
      </p:pic>
      <p:pic>
        <p:nvPicPr>
          <p:cNvPr id="7" name="Рисунок 6" descr="Изображение выглядит как на открытом воздухе, Воздушный шар, небо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309C9277-C22B-F6F4-2566-257163D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52" y="1967849"/>
            <a:ext cx="3645198" cy="3630197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ебо, облако, гор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89DFD3C-15BF-C872-D277-7C26170C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660" y="1967849"/>
            <a:ext cx="3645198" cy="3630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E450B-AE99-5E03-FA56-FEB5BD43BCFD}"/>
              </a:ext>
            </a:extLst>
          </p:cNvPr>
          <p:cNvSpPr txBox="1"/>
          <p:nvPr/>
        </p:nvSpPr>
        <p:spPr>
          <a:xfrm>
            <a:off x="11786259" y="64957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89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C9777-C85A-2325-5FEC-2AAFF7AD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5" name="Объект 4" descr="Изображение выглядит как облако, на открытом воздухе, небо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8C5FFE10-A7F5-B1BE-DE15-BBABF3B9D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12" y="1846117"/>
            <a:ext cx="2584597" cy="2573961"/>
          </a:xfrm>
        </p:spPr>
      </p:pic>
      <p:pic>
        <p:nvPicPr>
          <p:cNvPr id="7" name="Рисунок 6" descr="Изображение выглядит как облако, небо, на открытом воздухе, пейзаж&#10;&#10;Автоматически созданное описание">
            <a:extLst>
              <a:ext uri="{FF2B5EF4-FFF2-40B4-BE49-F238E27FC236}">
                <a16:creationId xmlns:a16="http://schemas.microsoft.com/office/drawing/2014/main" id="{54E101AA-BEB8-78FB-10F8-1D274099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10" y="1846117"/>
            <a:ext cx="2584597" cy="2600683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блако, на открытом воздухе, небо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55C2DF3-D7F3-A65D-A6CB-5A051CD7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26" y="1846117"/>
            <a:ext cx="2584597" cy="26006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облако, на открытом воздухе, природ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36C50402-F6CE-2D07-102D-17C34C282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42" y="1851433"/>
            <a:ext cx="2584598" cy="260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C4474-6A9C-4665-32B6-C2295D20721E}"/>
              </a:ext>
            </a:extLst>
          </p:cNvPr>
          <p:cNvSpPr txBox="1"/>
          <p:nvPr/>
        </p:nvSpPr>
        <p:spPr>
          <a:xfrm>
            <a:off x="659490" y="4557749"/>
            <a:ext cx="2224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Песчаный ландшафт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шара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E8FD2-92A8-4203-7EC8-E8B821E7BD1D}"/>
              </a:ext>
            </a:extLst>
          </p:cNvPr>
          <p:cNvSpPr txBox="1"/>
          <p:nvPr/>
        </p:nvSpPr>
        <p:spPr>
          <a:xfrm>
            <a:off x="3383187" y="4602229"/>
            <a:ext cx="252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Тропический ландшафт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шара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34D3-72C2-5F12-C2FA-3E9D25C7BD68}"/>
              </a:ext>
            </a:extLst>
          </p:cNvPr>
          <p:cNvSpPr txBox="1"/>
          <p:nvPr/>
        </p:nvSpPr>
        <p:spPr>
          <a:xfrm>
            <a:off x="6661482" y="4557748"/>
            <a:ext cx="164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заснеженность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86646-47DC-F716-13C1-FCE6CDDFBEDD}"/>
              </a:ext>
            </a:extLst>
          </p:cNvPr>
          <p:cNvSpPr txBox="1"/>
          <p:nvPr/>
        </p:nvSpPr>
        <p:spPr>
          <a:xfrm>
            <a:off x="9555566" y="4621826"/>
            <a:ext cx="164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заснеженность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AB1CF-CDA3-CE1A-3490-56F764EF4741}"/>
              </a:ext>
            </a:extLst>
          </p:cNvPr>
          <p:cNvSpPr txBox="1"/>
          <p:nvPr/>
        </p:nvSpPr>
        <p:spPr>
          <a:xfrm>
            <a:off x="11786259" y="651955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30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57565-BE3A-2BE0-9DCB-78DDC639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времени создания изображения от количества потоков 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BB22D65-882C-2F0E-C496-2E2FA0085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564" y="1825625"/>
            <a:ext cx="666687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75293-E242-B093-0F6F-4DA81DC405CA}"/>
              </a:ext>
            </a:extLst>
          </p:cNvPr>
          <p:cNvSpPr txBox="1"/>
          <p:nvPr/>
        </p:nvSpPr>
        <p:spPr>
          <a:xfrm>
            <a:off x="11786258" y="650767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949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B7C19-D2F8-C60F-7CB0-9FB0ADC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A6226-4A8D-1C5D-476C-CBC3F0F9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была достигнута цель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разработана программная визуализация сцены с использованием современных методов компьютерной графики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были решены все поставленные задачи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азработана программа для визуализации горного ландшафта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 высоты полета воздушного шара;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Реализована процедурная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генерация ландшафта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;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Проведено исследование времени работы программы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от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количества потоков.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F2B2E-E2BD-B70D-5AD6-3D14698AAA54}"/>
              </a:ext>
            </a:extLst>
          </p:cNvPr>
          <p:cNvSpPr txBox="1"/>
          <p:nvPr/>
        </p:nvSpPr>
        <p:spPr>
          <a:xfrm>
            <a:off x="11780319" y="648986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28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BE5-0A9C-17F3-0A0A-25A1889C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2F273C-A3E5-417E-8B06-428D3245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Цель работы заключается в разработке программной визуализации сцены с использованием современных методов компьютерной графики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Для достижения поставленной цели были поставлены следующие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задачи: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азработать программу для визуализации горного ландшафта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 высоты полета воздушного шара;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Реализовать процедурну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ю генерацию ландшафта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;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Провести исследование времени работы программы от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количества потоков.</a:t>
            </a:r>
          </a:p>
          <a:p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74313-EA43-6F9B-231E-6E71A2E6FBE6}"/>
              </a:ext>
            </a:extLst>
          </p:cNvPr>
          <p:cNvSpPr txBox="1"/>
          <p:nvPr/>
        </p:nvSpPr>
        <p:spPr>
          <a:xfrm>
            <a:off x="11834038" y="64752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50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163F-BCFD-C64E-5356-0D78B8DB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</a:p>
        </p:txBody>
      </p:sp>
      <p:pic>
        <p:nvPicPr>
          <p:cNvPr id="5" name="Объект 4" descr="Изображение выглядит как игрушка, мультфильм, мяч&#10;&#10;Автоматически созданное описание">
            <a:extLst>
              <a:ext uri="{FF2B5EF4-FFF2-40B4-BE49-F238E27FC236}">
                <a16:creationId xmlns:a16="http://schemas.microsoft.com/office/drawing/2014/main" id="{965D4AF2-8AF3-AC05-93D3-623BF1358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659" y="1690688"/>
            <a:ext cx="2901950" cy="1631950"/>
          </a:xfrm>
        </p:spPr>
      </p:pic>
      <p:pic>
        <p:nvPicPr>
          <p:cNvPr id="8" name="Рисунок 7" descr="Изображение выглядит как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88FEA37-906B-833D-4800-D4603F03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660" y="1690688"/>
            <a:ext cx="2960731" cy="1631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DF6F87-9B87-3252-ABCF-C56B55C1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659" y="4008586"/>
            <a:ext cx="2901950" cy="16356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редметы сервировки, керамический, посуда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DFC50D69-B13C-F910-0F60-5517E68E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442" y="4001702"/>
            <a:ext cx="2901949" cy="1631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95ED0-EFE3-5868-71AB-43828651B573}"/>
              </a:ext>
            </a:extLst>
          </p:cNvPr>
          <p:cNvSpPr txBox="1"/>
          <p:nvPr/>
        </p:nvSpPr>
        <p:spPr>
          <a:xfrm>
            <a:off x="616689" y="1906498"/>
            <a:ext cx="4912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удаления невидимых поверхностей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Робертса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использующий трассировку лучей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3AFD3-51F8-3494-B126-B9FC7F2B724C}"/>
              </a:ext>
            </a:extLst>
          </p:cNvPr>
          <p:cNvSpPr txBox="1"/>
          <p:nvPr/>
        </p:nvSpPr>
        <p:spPr>
          <a:xfrm>
            <a:off x="6096000" y="336608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Изображение </a:t>
            </a:r>
            <a:r>
              <a:rPr lang="en-US" sz="1600" dirty="0"/>
              <a:t>3D </a:t>
            </a:r>
            <a:r>
              <a:rPr lang="ru-RU" sz="1600" dirty="0"/>
              <a:t>сцены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3FFD33-2542-26D2-763F-8E2372AFCC41}"/>
              </a:ext>
            </a:extLst>
          </p:cNvPr>
          <p:cNvSpPr txBox="1"/>
          <p:nvPr/>
        </p:nvSpPr>
        <p:spPr>
          <a:xfrm>
            <a:off x="9213011" y="3429000"/>
            <a:ext cx="2395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Визуализация </a:t>
            </a:r>
            <a:r>
              <a:rPr lang="en-US" sz="1600" dirty="0"/>
              <a:t>Z-</a:t>
            </a:r>
            <a:r>
              <a:rPr lang="ru-RU" sz="1600" dirty="0"/>
              <a:t>буфера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80534-C288-104F-0D20-E26761672C8D}"/>
              </a:ext>
            </a:extLst>
          </p:cNvPr>
          <p:cNvSpPr txBox="1"/>
          <p:nvPr/>
        </p:nvSpPr>
        <p:spPr>
          <a:xfrm>
            <a:off x="5867464" y="5655843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/>
              <a:t>Изображение</a:t>
            </a:r>
            <a:r>
              <a:rPr lang="en-US" sz="1600" dirty="0"/>
              <a:t>, </a:t>
            </a:r>
            <a:r>
              <a:rPr lang="ru-RU" sz="1600" dirty="0"/>
              <a:t>построенное</a:t>
            </a:r>
          </a:p>
          <a:p>
            <a:pPr algn="ctr"/>
            <a:r>
              <a:rPr lang="ru-RU" sz="1600" dirty="0"/>
              <a:t> с помощью </a:t>
            </a:r>
            <a:r>
              <a:rPr lang="en-US" sz="1600" dirty="0"/>
              <a:t>Z-</a:t>
            </a:r>
            <a:r>
              <a:rPr lang="ru-RU" sz="1600" dirty="0"/>
              <a:t>буфера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2C712-78C9-7105-0A88-40F1E7C05A88}"/>
              </a:ext>
            </a:extLst>
          </p:cNvPr>
          <p:cNvSpPr txBox="1"/>
          <p:nvPr/>
        </p:nvSpPr>
        <p:spPr>
          <a:xfrm>
            <a:off x="9017733" y="5655843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/>
              <a:t>Изображение</a:t>
            </a:r>
            <a:r>
              <a:rPr lang="en-US" sz="1600" dirty="0"/>
              <a:t>, </a:t>
            </a:r>
            <a:r>
              <a:rPr lang="ru-RU" sz="1600" dirty="0"/>
              <a:t>построенное</a:t>
            </a:r>
          </a:p>
          <a:p>
            <a:pPr algn="ctr"/>
            <a:r>
              <a:rPr lang="ru-RU" sz="1600" dirty="0"/>
              <a:t> с помощью трассировки</a:t>
            </a:r>
          </a:p>
        </p:txBody>
      </p:sp>
      <p:pic>
        <p:nvPicPr>
          <p:cNvPr id="19" name="Рисунок 18" descr="Изображение выглядит как текст, Шрифт, число, чек&#10;&#10;Автоматически созданное описание">
            <a:extLst>
              <a:ext uri="{FF2B5EF4-FFF2-40B4-BE49-F238E27FC236}">
                <a16:creationId xmlns:a16="http://schemas.microsoft.com/office/drawing/2014/main" id="{D513BEE2-D074-A312-88DC-68FF4EFBC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26" y="3215619"/>
            <a:ext cx="4912499" cy="3024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CA291A-5A21-3FBE-A4C4-AD69FB3C26F0}"/>
              </a:ext>
            </a:extLst>
          </p:cNvPr>
          <p:cNvSpPr txBox="1"/>
          <p:nvPr/>
        </p:nvSpPr>
        <p:spPr>
          <a:xfrm>
            <a:off x="11893135" y="65076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07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9BFE5-5AEE-4B43-3890-CF2A6204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</a:p>
        </p:txBody>
      </p:sp>
      <p:pic>
        <p:nvPicPr>
          <p:cNvPr id="5" name="Объект 4" descr="Изображение выглядит как свеча, Предметная фотография, яблоко, свет&#10;&#10;Автоматически созданное описание">
            <a:extLst>
              <a:ext uri="{FF2B5EF4-FFF2-40B4-BE49-F238E27FC236}">
                <a16:creationId xmlns:a16="http://schemas.microsoft.com/office/drawing/2014/main" id="{959951AC-8D41-A61A-5C34-E5A9CF4F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176" y="1734942"/>
            <a:ext cx="3303647" cy="1694058"/>
          </a:xfrm>
        </p:spPr>
      </p:pic>
      <p:pic>
        <p:nvPicPr>
          <p:cNvPr id="7" name="Рисунок 6" descr="Изображение выглядит как фрукт, яблоко, Натуральные продукты, Гренни Смит&#10;&#10;Автоматически созданное описание">
            <a:extLst>
              <a:ext uri="{FF2B5EF4-FFF2-40B4-BE49-F238E27FC236}">
                <a16:creationId xmlns:a16="http://schemas.microsoft.com/office/drawing/2014/main" id="{0575B104-CDAD-CCDF-688A-4DC3CE88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31" y="1734942"/>
            <a:ext cx="3360269" cy="1694058"/>
          </a:xfrm>
          <a:prstGeom prst="rect">
            <a:avLst/>
          </a:prstGeom>
        </p:spPr>
      </p:pic>
      <p:pic>
        <p:nvPicPr>
          <p:cNvPr id="9" name="Рисунок 8" descr="Изображение выглядит как фрукт, яблоко, Натуральные продукты, Предметн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D0CDD61A-28DC-DF2A-8849-1ACE3618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153" y="4106004"/>
            <a:ext cx="3303647" cy="169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A8457-EDA0-4513-03B1-F2BE8AC593CD}"/>
              </a:ext>
            </a:extLst>
          </p:cNvPr>
          <p:cNvSpPr txBox="1"/>
          <p:nvPr/>
        </p:nvSpPr>
        <p:spPr>
          <a:xfrm>
            <a:off x="967563" y="1734942"/>
            <a:ext cx="2773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закраска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Гуро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795195B-9735-DA15-B988-F85AB5A24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74" y="4106004"/>
            <a:ext cx="3303647" cy="1694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5288C-7E33-2262-BC2E-1363AFC66CEA}"/>
              </a:ext>
            </a:extLst>
          </p:cNvPr>
          <p:cNvSpPr txBox="1"/>
          <p:nvPr/>
        </p:nvSpPr>
        <p:spPr>
          <a:xfrm>
            <a:off x="5146698" y="3513124"/>
            <a:ext cx="189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закраска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CF44A-5FDD-3E44-9301-CF5B4EC35247}"/>
              </a:ext>
            </a:extLst>
          </p:cNvPr>
          <p:cNvSpPr txBox="1"/>
          <p:nvPr/>
        </p:nvSpPr>
        <p:spPr>
          <a:xfrm>
            <a:off x="8869184" y="3516602"/>
            <a:ext cx="157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1F1BF-035F-A444-8B2D-8A1E63DFE209}"/>
              </a:ext>
            </a:extLst>
          </p:cNvPr>
          <p:cNvSpPr txBox="1"/>
          <p:nvPr/>
        </p:nvSpPr>
        <p:spPr>
          <a:xfrm>
            <a:off x="8869184" y="5855063"/>
            <a:ext cx="17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0A4D-8987-275A-6DBF-7B910EFEA81B}"/>
              </a:ext>
            </a:extLst>
          </p:cNvPr>
          <p:cNvSpPr txBox="1"/>
          <p:nvPr/>
        </p:nvSpPr>
        <p:spPr>
          <a:xfrm>
            <a:off x="5118517" y="5805993"/>
            <a:ext cx="195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Неестественное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куба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AE1F0-E9C0-C9D4-5962-EB787223CA15}"/>
              </a:ext>
            </a:extLst>
          </p:cNvPr>
          <p:cNvSpPr txBox="1"/>
          <p:nvPr/>
        </p:nvSpPr>
        <p:spPr>
          <a:xfrm>
            <a:off x="11905009" y="65136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615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DC36E-2661-8592-7E00-8033498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  <a:endParaRPr lang="ru-RU" dirty="0"/>
          </a:p>
        </p:txBody>
      </p:sp>
      <p:pic>
        <p:nvPicPr>
          <p:cNvPr id="5" name="Объект 4" descr="Изображение выглядит как линия, диаграмма, График, оригами&#10;&#10;Автоматически созданное описание">
            <a:extLst>
              <a:ext uri="{FF2B5EF4-FFF2-40B4-BE49-F238E27FC236}">
                <a16:creationId xmlns:a16="http://schemas.microsoft.com/office/drawing/2014/main" id="{FF6275D8-BEDE-FE55-690E-3DB620DB8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958" y="1703629"/>
            <a:ext cx="3316665" cy="1878569"/>
          </a:xfrm>
        </p:spPr>
      </p:pic>
      <p:pic>
        <p:nvPicPr>
          <p:cNvPr id="7" name="Рисунок 6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42F8F17-E416-00DD-642E-3E178C73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1628311"/>
            <a:ext cx="3560834" cy="2003321"/>
          </a:xfrm>
          <a:prstGeom prst="rect">
            <a:avLst/>
          </a:prstGeom>
        </p:spPr>
      </p:pic>
      <p:pic>
        <p:nvPicPr>
          <p:cNvPr id="9" name="Рисунок 8" descr="Изображение выглядит как линия, График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36BDA63-9CC1-8FA7-E9F5-55BE5E7B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069" y="3696366"/>
            <a:ext cx="3560834" cy="200332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искусство, черно-белый, монохромный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C371B114-78EC-954C-37A1-06F9C182D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58" y="3582198"/>
            <a:ext cx="3682409" cy="207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6D1015-E930-7EC2-D3B8-02AD06E9B136}"/>
              </a:ext>
            </a:extLst>
          </p:cNvPr>
          <p:cNvSpPr txBox="1"/>
          <p:nvPr/>
        </p:nvSpPr>
        <p:spPr>
          <a:xfrm>
            <a:off x="838200" y="1690688"/>
            <a:ext cx="358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горного ландшафта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 Перлина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06D28-1B3F-896F-11D3-D393C632BB0A}"/>
              </a:ext>
            </a:extLst>
          </p:cNvPr>
          <p:cNvSpPr txBox="1"/>
          <p:nvPr/>
        </p:nvSpPr>
        <p:spPr>
          <a:xfrm>
            <a:off x="11922825" y="6525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276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7D3F-BC42-BD51-8D1A-139D68FD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Формализация задачи</a:t>
            </a:r>
          </a:p>
        </p:txBody>
      </p:sp>
      <p:pic>
        <p:nvPicPr>
          <p:cNvPr id="5" name="Объект 4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C0FD63A-58BD-DB2F-0F35-652676A8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65" y="2225288"/>
            <a:ext cx="9994900" cy="2641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663A3-B2F9-CB04-9418-3AB6B1828EFD}"/>
              </a:ext>
            </a:extLst>
          </p:cNvPr>
          <p:cNvSpPr txBox="1"/>
          <p:nvPr/>
        </p:nvSpPr>
        <p:spPr>
          <a:xfrm>
            <a:off x="11899074" y="65136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16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D8F0-27AB-6CE1-1599-C6C564AF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изображения</a:t>
            </a:r>
          </a:p>
        </p:txBody>
      </p:sp>
      <p:pic>
        <p:nvPicPr>
          <p:cNvPr id="5" name="Объект 4" descr="Изображение выглядит как текст, линия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658BC26-F53D-0A5A-2865-8A761E7BD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3223"/>
            <a:ext cx="10515600" cy="28343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41847-73FF-E7C3-240A-CEA37B7BDBFF}"/>
              </a:ext>
            </a:extLst>
          </p:cNvPr>
          <p:cNvSpPr txBox="1"/>
          <p:nvPr/>
        </p:nvSpPr>
        <p:spPr>
          <a:xfrm>
            <a:off x="11905012" y="65136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2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B5AE4-1DB0-0573-594B-3071FC7E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трассировки лучей</a:t>
            </a:r>
          </a:p>
        </p:txBody>
      </p:sp>
      <p:pic>
        <p:nvPicPr>
          <p:cNvPr id="9" name="Объект 8" descr="Изображение выглядит как диаграмма, зарисовка, Технический чертеж, План&#10;&#10;Автоматически созданное описание">
            <a:extLst>
              <a:ext uri="{FF2B5EF4-FFF2-40B4-BE49-F238E27FC236}">
                <a16:creationId xmlns:a16="http://schemas.microsoft.com/office/drawing/2014/main" id="{676676AF-FBD9-33BF-F044-D1A7158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368" y="1435395"/>
            <a:ext cx="7488866" cy="51780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B895EC-C624-F6AC-3F2F-3BFBBBDC015F}"/>
              </a:ext>
            </a:extLst>
          </p:cNvPr>
          <p:cNvSpPr txBox="1"/>
          <p:nvPr/>
        </p:nvSpPr>
        <p:spPr>
          <a:xfrm>
            <a:off x="11916885" y="65314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63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88D14-E1B6-DBAB-6521-2AE68108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Закраски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 descr="Изображение выглядит как текст, диаграмма, чек&#10;&#10;Автоматически созданное описание">
            <a:extLst>
              <a:ext uri="{FF2B5EF4-FFF2-40B4-BE49-F238E27FC236}">
                <a16:creationId xmlns:a16="http://schemas.microsoft.com/office/drawing/2014/main" id="{EC8F70AB-C023-7FA2-D3C8-4A25D441A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233" y="1690688"/>
            <a:ext cx="409353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18BD5-3F41-0901-4ECF-AB834CD30EDB}"/>
              </a:ext>
            </a:extLst>
          </p:cNvPr>
          <p:cNvSpPr txBox="1"/>
          <p:nvPr/>
        </p:nvSpPr>
        <p:spPr>
          <a:xfrm>
            <a:off x="11916886" y="65136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38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349</Words>
  <Application>Microsoft Macintosh PowerPoint</Application>
  <PresentationFormat>Широкоэкранный</PresentationFormat>
  <Paragraphs>76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Тема Office</vt:lpstr>
      <vt:lpstr>«Визуализация горного ландшафта с высоты полета воздушного шара» </vt:lpstr>
      <vt:lpstr>Цель и задачи</vt:lpstr>
      <vt:lpstr>Анализ и выбор алгоритмов</vt:lpstr>
      <vt:lpstr>Анализ и выбор алгоритмов</vt:lpstr>
      <vt:lpstr>Анализ и выбор алгоритмов</vt:lpstr>
      <vt:lpstr>Формализация задачи</vt:lpstr>
      <vt:lpstr>Построение изображения</vt:lpstr>
      <vt:lpstr>Алгоритм трассировки лучей</vt:lpstr>
      <vt:lpstr>Алгоритм Закраски Фонга</vt:lpstr>
      <vt:lpstr>Средства реализации</vt:lpstr>
      <vt:lpstr>Диаграмма классов</vt:lpstr>
      <vt:lpstr>Пример интерфейса программы</vt:lpstr>
      <vt:lpstr>Пример работы программы</vt:lpstr>
      <vt:lpstr>Пример работы программы</vt:lpstr>
      <vt:lpstr>Зависимость времени создания изображения от количества потоков 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Mikhail Slinyakov</dc:creator>
  <cp:lastModifiedBy>Mikhail Slinyakov</cp:lastModifiedBy>
  <cp:revision>32</cp:revision>
  <dcterms:created xsi:type="dcterms:W3CDTF">2024-12-16T21:27:36Z</dcterms:created>
  <dcterms:modified xsi:type="dcterms:W3CDTF">2024-12-17T00:05:58Z</dcterms:modified>
</cp:coreProperties>
</file>